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4551" r:id="rId4"/>
    <p:sldMasterId id="2147484608" r:id="rId5"/>
    <p:sldMasterId id="2147484612" r:id="rId6"/>
    <p:sldMasterId id="2147484637" r:id="rId7"/>
  </p:sldMasterIdLst>
  <p:notesMasterIdLst>
    <p:notesMasterId r:id="rId18"/>
  </p:notesMasterIdLst>
  <p:handoutMasterIdLst>
    <p:handoutMasterId r:id="rId19"/>
  </p:handoutMasterIdLst>
  <p:sldIdLst>
    <p:sldId id="1747" r:id="rId8"/>
    <p:sldId id="1748" r:id="rId9"/>
    <p:sldId id="1750" r:id="rId10"/>
    <p:sldId id="1874" r:id="rId11"/>
    <p:sldId id="1875" r:id="rId12"/>
    <p:sldId id="1876" r:id="rId13"/>
    <p:sldId id="1879" r:id="rId14"/>
    <p:sldId id="1880" r:id="rId15"/>
    <p:sldId id="1873" r:id="rId16"/>
    <p:sldId id="1763" r:id="rId17"/>
  </p:sldIdLst>
  <p:sldSz cx="12436475" cy="6994525"/>
  <p:notesSz cx="6858000" cy="1019175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1" id="{82884CC8-64E1-4CFE-9ADB-320B37E0B1C6}">
          <p14:sldIdLst>
            <p14:sldId id="1747"/>
            <p14:sldId id="1748"/>
            <p14:sldId id="1750"/>
            <p14:sldId id="1874"/>
            <p14:sldId id="1875"/>
            <p14:sldId id="1876"/>
            <p14:sldId id="1879"/>
            <p14:sldId id="1880"/>
            <p14:sldId id="1873"/>
            <p14:sldId id="17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B4D9"/>
    <a:srgbClr val="EBEBEB"/>
    <a:srgbClr val="FFFFFF"/>
    <a:srgbClr val="FFF100"/>
    <a:srgbClr val="75757A"/>
    <a:srgbClr val="3C3C41"/>
    <a:srgbClr val="30E5D0"/>
    <a:srgbClr val="008272"/>
    <a:srgbClr val="0777D3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F2BFC-DA3F-43C3-BEDA-793B94F1C035}" v="5" dt="2022-05-11T22:02:49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22" autoAdjust="0"/>
    <p:restoredTop sz="86389" autoAdjust="0"/>
  </p:normalViewPr>
  <p:slideViewPr>
    <p:cSldViewPr snapToGrid="0">
      <p:cViewPr>
        <p:scale>
          <a:sx n="96" d="100"/>
          <a:sy n="96" d="100"/>
        </p:scale>
        <p:origin x="72" y="96"/>
      </p:cViewPr>
      <p:guideLst/>
    </p:cSldViewPr>
  </p:slideViewPr>
  <p:outlineViewPr>
    <p:cViewPr>
      <p:scale>
        <a:sx n="33" d="100"/>
        <a:sy n="33" d="100"/>
      </p:scale>
      <p:origin x="0" y="-356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5/11/2022 3:02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5/11/2022 3:02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1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5/11/2022 3:02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00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 defTabSz="93274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1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emf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2.jpe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Azure Technical Trainer Role Based Training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E01360-AA4C-428D-8E6D-3D6A034E3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525" y="0"/>
            <a:ext cx="2079950" cy="86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0377033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D856E53-8942-4D4C-AC8C-03E01179AC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66" y="1447399"/>
            <a:ext cx="4162128" cy="409972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4800" b="1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pic>
        <p:nvPicPr>
          <p:cNvPr id="4" name="Picture 3" descr="Two people looking at a computer screen that is displaying charts and graphs in Microsoft Power BI.">
            <a:extLst>
              <a:ext uri="{FF2B5EF4-FFF2-40B4-BE49-F238E27FC236}">
                <a16:creationId xmlns:a16="http://schemas.microsoft.com/office/drawing/2014/main" id="{365FBB63-2E4F-4663-88EF-A7692DDED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83" y="1447399"/>
            <a:ext cx="6149591" cy="40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417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Power BI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3BE3A6-57D1-4FF1-AEF9-4FB9A2DEE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2787" cy="8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6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Power BI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108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44655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27752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446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118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evelest,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image" Target="../media/image25.png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image" Target="../media/image39.emf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  <p:sldLayoutId id="2147484674" r:id="rId28"/>
    <p:sldLayoutId id="2147484675" r:id="rId29"/>
    <p:sldLayoutId id="2147484676" r:id="rId30"/>
    <p:sldLayoutId id="2147484677" r:id="rId3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get-dat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Ricardo.Roiseman@georgiancollege.ca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learning/exam-DA-100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DA-100 Analyzing Data with Power BI</a:t>
            </a:r>
          </a:p>
        </p:txBody>
      </p:sp>
    </p:spTree>
    <p:extLst>
      <p:ext uri="{BB962C8B-B14F-4D97-AF65-F5344CB8AC3E}">
        <p14:creationId xmlns:p14="http://schemas.microsoft.com/office/powerpoint/2010/main" val="2578837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800"/>
            <a:ext cx="9572625" cy="769441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DA-100 Prepare data for analysis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>
                <a:hlinkClick r:id="rId3"/>
              </a:rPr>
              <a:t>https://docs.microsoft.com/en-us/learn/modules/get-data/</a:t>
            </a:r>
            <a:r>
              <a:rPr lang="en-US"/>
              <a:t> </a:t>
            </a:r>
            <a:r>
              <a:rPr lang="en-US" sz="100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DF84EB2-C9E9-4A9A-BED7-443D3C33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3094" y="4213919"/>
            <a:ext cx="3352937" cy="25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0028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0: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100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2E1C35D-764B-49CA-BFAF-96F42DF2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45" y="1429242"/>
            <a:ext cx="4167204" cy="4140707"/>
          </a:xfrm>
        </p:spPr>
        <p:txBody>
          <a:bodyPr/>
          <a:lstStyle/>
          <a:p>
            <a:r>
              <a:rPr lang="en-US" b="1" dirty="0"/>
              <a:t>Lesson 1: </a:t>
            </a:r>
            <a:br>
              <a:rPr lang="en-US" b="1" dirty="0"/>
            </a:br>
            <a:r>
              <a:rPr lang="en-US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187976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34AD-5CA0-463B-8945-5A34D71E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341F66-98D9-4955-B5DB-ED7C3317CB09}"/>
              </a:ext>
            </a:extLst>
          </p:cNvPr>
          <p:cNvSpPr txBox="1">
            <a:spLocks/>
          </p:cNvSpPr>
          <p:nvPr/>
        </p:nvSpPr>
        <p:spPr>
          <a:xfrm>
            <a:off x="560443" y="1586838"/>
            <a:ext cx="10275593" cy="5019220"/>
          </a:xfrm>
          <a:prstGeom prst="rect">
            <a:avLst/>
          </a:prstGeom>
        </p:spPr>
        <p:txBody>
          <a:bodyPr numCol="2" spcCol="45720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36" dirty="0"/>
              <a:t>We’ve worked together with the Microsoft Partner Network and Microsoft IT Academies to bring you a world-class learning experience. </a:t>
            </a:r>
          </a:p>
          <a:p>
            <a:pPr marL="0" indent="0">
              <a:spcBef>
                <a:spcPts val="0"/>
              </a:spcBef>
              <a:buNone/>
            </a:pPr>
            <a:endParaRPr lang="en-US" sz="1836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36" b="1" dirty="0">
                <a:solidFill>
                  <a:srgbClr val="0070C0"/>
                </a:solidFill>
              </a:rPr>
              <a:t>Microsoft Certified Trainers + Instructors. </a:t>
            </a:r>
            <a:r>
              <a:rPr lang="en-US" sz="1836" dirty="0"/>
              <a:t>Your instructor is a premier technical and instructional expert who meets ongoing certification requirements.  </a:t>
            </a:r>
          </a:p>
          <a:p>
            <a:pPr marL="0" indent="0">
              <a:spcBef>
                <a:spcPts val="0"/>
              </a:spcBef>
              <a:buNone/>
            </a:pPr>
            <a:endParaRPr lang="en-US" sz="1836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36" b="1" dirty="0">
                <a:solidFill>
                  <a:srgbClr val="0070C0"/>
                </a:solidFill>
              </a:rPr>
              <a:t>Certification Exam Benefits. </a:t>
            </a:r>
            <a:r>
              <a:rPr lang="en-US" sz="1836" dirty="0"/>
              <a:t>After training, consider pursuing a Microsoft Certification to help distinguish your technical expertise and experience. Ask your instructor about available exam promotions and discounts.</a:t>
            </a:r>
          </a:p>
          <a:p>
            <a:pPr marL="0" indent="0">
              <a:spcBef>
                <a:spcPts val="0"/>
              </a:spcBef>
              <a:buNone/>
            </a:pPr>
            <a:endParaRPr lang="en-US" sz="1836" dirty="0"/>
          </a:p>
          <a:p>
            <a:pPr marL="0" indent="0">
              <a:spcBef>
                <a:spcPts val="0"/>
              </a:spcBef>
              <a:buNone/>
            </a:pPr>
            <a:r>
              <a:rPr lang="en-US" sz="1836" dirty="0"/>
              <a:t>We wish you a great learning experience and ongoing career success!</a:t>
            </a:r>
          </a:p>
          <a:p>
            <a:pPr marL="0" indent="0">
              <a:lnSpc>
                <a:spcPct val="97000"/>
              </a:lnSpc>
              <a:buNone/>
            </a:pPr>
            <a:endParaRPr lang="en-US" sz="1836" dirty="0"/>
          </a:p>
          <a:p>
            <a:pPr marL="0" indent="0">
              <a:lnSpc>
                <a:spcPct val="97000"/>
              </a:lnSpc>
              <a:buNone/>
            </a:pPr>
            <a:endParaRPr lang="nl-NL" sz="1020" dirty="0"/>
          </a:p>
          <a:p>
            <a:pPr marL="0" indent="0">
              <a:lnSpc>
                <a:spcPct val="97000"/>
              </a:lnSpc>
              <a:buNone/>
            </a:pPr>
            <a:endParaRPr lang="nl-NL" sz="1020" dirty="0"/>
          </a:p>
          <a:p>
            <a:pPr>
              <a:lnSpc>
                <a:spcPct val="97000"/>
              </a:lnSpc>
            </a:pPr>
            <a:endParaRPr lang="en-US" sz="183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A633F-C7B3-4CDC-BAD6-645C4B9A74BA}"/>
              </a:ext>
            </a:extLst>
          </p:cNvPr>
          <p:cNvSpPr txBox="1"/>
          <p:nvPr/>
        </p:nvSpPr>
        <p:spPr>
          <a:xfrm>
            <a:off x="560443" y="1120537"/>
            <a:ext cx="9704726" cy="67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 b="1">
                <a:solidFill>
                  <a:srgbClr val="0070C0"/>
                </a:solidFill>
              </a:rPr>
              <a:t>Thank you for joining us today.</a:t>
            </a:r>
            <a:r>
              <a:rPr lang="en-US" sz="1836"/>
              <a:t> </a:t>
            </a:r>
          </a:p>
          <a:p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2190027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FEE7-5008-4DA1-892C-91635126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78B5E0-E5DC-45CE-99DB-CE27D655C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1538883"/>
          </a:xfrm>
        </p:spPr>
        <p:txBody>
          <a:bodyPr/>
          <a:lstStyle/>
          <a:p>
            <a:r>
              <a:rPr lang="en-US" dirty="0"/>
              <a:t>Instructor: Ricardo Roiseman</a:t>
            </a:r>
          </a:p>
          <a:p>
            <a:r>
              <a:rPr lang="en-US" dirty="0"/>
              <a:t>Microsoft Certified Trainer, Electrical Engineer, Data Scientist</a:t>
            </a:r>
          </a:p>
          <a:p>
            <a:r>
              <a:rPr lang="en-US" dirty="0">
                <a:hlinkClick r:id="rId2"/>
              </a:rPr>
              <a:t>Ricardo.Roiseman@georgiancollege.ca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2" descr="Placeholder for text indicating instructor name, credentials, and professional experience.">
            <a:extLst>
              <a:ext uri="{FF2B5EF4-FFF2-40B4-BE49-F238E27FC236}">
                <a16:creationId xmlns:a16="http://schemas.microsoft.com/office/drawing/2014/main" id="{B6650068-D5A8-4986-932D-94B2CD0574F3}"/>
              </a:ext>
            </a:extLst>
          </p:cNvPr>
          <p:cNvSpPr txBox="1">
            <a:spLocks/>
          </p:cNvSpPr>
          <p:nvPr/>
        </p:nvSpPr>
        <p:spPr>
          <a:xfrm>
            <a:off x="467183" y="1088037"/>
            <a:ext cx="5595620" cy="520703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48"/>
          </a:p>
        </p:txBody>
      </p:sp>
    </p:spTree>
    <p:extLst>
      <p:ext uri="{BB962C8B-B14F-4D97-AF65-F5344CB8AC3E}">
        <p14:creationId xmlns:p14="http://schemas.microsoft.com/office/powerpoint/2010/main" val="14553940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5493-FCF3-4310-89AD-8D2366C7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Hello! Student 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91BD5-DD42-4211-AC55-9AE143C30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184665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dirty="0"/>
              <a:t>Let’s get acquainted:</a:t>
            </a:r>
          </a:p>
          <a:p>
            <a:pPr marL="466090" indent="-46609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  <a:cs typeface="Segoe UI"/>
              </a:rPr>
              <a:t>Your name</a:t>
            </a:r>
          </a:p>
          <a:p>
            <a:pPr marL="466090" indent="-46609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  <a:cs typeface="Segoe UI"/>
              </a:rPr>
              <a:t>Data and/or Microsoft Power BI experience</a:t>
            </a:r>
          </a:p>
          <a:p>
            <a:pPr marL="466090" indent="-466090"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  <a:cs typeface="Segoe UI"/>
              </a:rPr>
              <a:t>Your expectations for the course</a:t>
            </a:r>
          </a:p>
          <a:p>
            <a:pPr marL="0" indent="0">
              <a:buNone/>
            </a:pPr>
            <a:endParaRPr lang="en-US" dirty="0">
              <a:latin typeface="Segoe UI"/>
              <a:cs typeface="Segoe UI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813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655B-3BA4-4783-B116-C6C39128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this Course: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20789-9C89-44B8-BC75-DBD8E0EAD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804" y="1313161"/>
            <a:ext cx="11234172" cy="5108001"/>
          </a:xfrm>
        </p:spPr>
        <p:txBody>
          <a:bodyPr/>
          <a:lstStyle/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Identify and retrieve data from data sources and understand the different connection methods.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Optimize query performance.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Profile and examine the data and apply data shape transformations.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Develop a scalable and performance data model.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Enhance the data model with DAX using measures, calculated columns and tables.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Use variables and aggregations to optimize model performance.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Design and create reports and dashboards.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Select and add appropriate visualizations.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Create paginated reports.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Perform Advanced Analytics.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Create and manage workspaces.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Manage datasets and dataset refresh.</a:t>
            </a:r>
          </a:p>
          <a:p>
            <a:pPr marL="288198" indent="-28819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938" dirty="0"/>
              <a:t>Apply row-level security.</a:t>
            </a:r>
          </a:p>
        </p:txBody>
      </p:sp>
    </p:spTree>
    <p:extLst>
      <p:ext uri="{BB962C8B-B14F-4D97-AF65-F5344CB8AC3E}">
        <p14:creationId xmlns:p14="http://schemas.microsoft.com/office/powerpoint/2010/main" val="7825800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F7D3-7FED-4E0A-A047-141C9506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Course: Course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15B7F-A5FD-41E0-B671-FE08FD3A7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705" y="1313160"/>
            <a:ext cx="9572625" cy="4411464"/>
          </a:xfrm>
        </p:spPr>
        <p:txBody>
          <a:bodyPr/>
          <a:lstStyle/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M01: Get Started with Microsoft Data Analytics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M02: Prepare Data in Power BI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M03: Cleaning, Transforming, and Loading Data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M04: Designing a Data Model in Power BI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M05: Create Model Calculations using DAX in Power BI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M06: Optimize Model Performance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M07: Create Reports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M08: Create Dashboards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M09: Create Paginated Reports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M10: Perform Advanced Analytics</a:t>
            </a:r>
          </a:p>
          <a:p>
            <a:pPr marL="349724" indent="-349724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M13: Row-level Security</a:t>
            </a:r>
          </a:p>
        </p:txBody>
      </p:sp>
    </p:spTree>
    <p:extLst>
      <p:ext uri="{BB962C8B-B14F-4D97-AF65-F5344CB8AC3E}">
        <p14:creationId xmlns:p14="http://schemas.microsoft.com/office/powerpoint/2010/main" val="33141744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E612-0557-4697-BDA6-FA91E09E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 Areas (DA-100)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1A15E-5B8A-494C-8484-B685E42A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74257"/>
            <a:ext cx="9572625" cy="3385542"/>
          </a:xfrm>
        </p:spPr>
        <p:txBody>
          <a:bodyPr/>
          <a:lstStyle/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altLang="en-US"/>
              <a:t>Percentages indicate the relative weight of each area on the exam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altLang="en-US"/>
              <a:t>The higher the percentage, the more questions you are likely to see in that area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4406BE-7C0C-4B0B-A9AB-6397860C3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5588"/>
              </p:ext>
            </p:extLst>
          </p:nvPr>
        </p:nvGraphicFramePr>
        <p:xfrm>
          <a:off x="995587" y="2405271"/>
          <a:ext cx="8465966" cy="242762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759192">
                  <a:extLst>
                    <a:ext uri="{9D8B030D-6E8A-4147-A177-3AD203B41FA5}">
                      <a16:colId xmlns:a16="http://schemas.microsoft.com/office/drawing/2014/main" val="1345882144"/>
                    </a:ext>
                  </a:extLst>
                </a:gridCol>
                <a:gridCol w="1706774">
                  <a:extLst>
                    <a:ext uri="{9D8B030D-6E8A-4147-A177-3AD203B41FA5}">
                      <a16:colId xmlns:a16="http://schemas.microsoft.com/office/drawing/2014/main" val="1086091707"/>
                    </a:ext>
                  </a:extLst>
                </a:gridCol>
              </a:tblGrid>
              <a:tr h="3921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Study Areas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Weights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6738"/>
                  </a:ext>
                </a:extLst>
              </a:tr>
              <a:tr h="3921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Prepare the Data</a:t>
                      </a:r>
                      <a:endParaRPr lang="en-US" sz="2400" b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20-25%</a:t>
                      </a:r>
                      <a:endParaRPr lang="en-US" sz="2400" b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577190"/>
                  </a:ext>
                </a:extLst>
              </a:tr>
              <a:tr h="3921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Model the Data</a:t>
                      </a:r>
                      <a:endParaRPr lang="en-US" sz="2400" b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25-30%</a:t>
                      </a:r>
                      <a:endParaRPr lang="en-US" sz="2400" b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524992"/>
                  </a:ext>
                </a:extLst>
              </a:tr>
              <a:tr h="3921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Visualize the Data</a:t>
                      </a:r>
                      <a:endParaRPr lang="en-US" sz="2400" b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20-25%</a:t>
                      </a:r>
                      <a:endParaRPr lang="en-US" sz="2400" b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150387"/>
                  </a:ext>
                </a:extLst>
              </a:tr>
              <a:tr h="3921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Analyze the Data</a:t>
                      </a:r>
                      <a:endParaRPr lang="en-US" sz="2400" b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10-15%</a:t>
                      </a:r>
                      <a:endParaRPr lang="en-US" sz="2400" b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13303"/>
                  </a:ext>
                </a:extLst>
              </a:tr>
              <a:tr h="466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Deploy and Maintain Deliverables</a:t>
                      </a:r>
                      <a:endParaRPr lang="en-US" sz="2400" b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10-15%</a:t>
                      </a:r>
                      <a:endParaRPr lang="en-US" sz="2400" b="0" dirty="0">
                        <a:effectLst/>
                        <a:latin typeface="Segoe UI Semilight" panose="020B0402040204020203" pitchFamily="34" charset="0"/>
                        <a:ea typeface="Calibri" panose="020F0502020204030204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9945" marR="6994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945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AF25480-DF58-461C-902A-BC5452A6EB37}"/>
              </a:ext>
            </a:extLst>
          </p:cNvPr>
          <p:cNvSpPr txBox="1"/>
          <p:nvPr/>
        </p:nvSpPr>
        <p:spPr>
          <a:xfrm>
            <a:off x="0" y="6319079"/>
            <a:ext cx="8776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DA-100 link - </a:t>
            </a:r>
            <a:r>
              <a:rPr lang="en-US" dirty="0">
                <a:hlinkClick r:id="rId3"/>
              </a:rPr>
              <a:t>https://www.microsoft.com/en-us/learning/exam-DA-100.aspx</a:t>
            </a: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63150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E082F089A2E142B7EEC142F0B77156" ma:contentTypeVersion="0" ma:contentTypeDescription="Create a new document." ma:contentTypeScope="" ma:versionID="e3789eb179e2da1b5eb0c39ddbea10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0A335A-064C-4EF0-A581-7BEB526AC58A}"/>
</file>

<file path=customXml/itemProps2.xml><?xml version="1.0" encoding="utf-8"?>
<ds:datastoreItem xmlns:ds="http://schemas.openxmlformats.org/officeDocument/2006/customXml" ds:itemID="{ED442E61-A39E-4245-9884-0D233B2757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808B52-8143-4D9A-8271-FBEC891EE5A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81db2858-b24f-4e13-8628-6a9b4230a320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Custom</PresentationFormat>
  <Paragraphs>81</Paragraphs>
  <Slides>10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Azure 1</vt:lpstr>
      <vt:lpstr>Azure 2</vt:lpstr>
      <vt:lpstr>Dynamics 365</vt:lpstr>
      <vt:lpstr>Office 365 PPT Template - 2017</vt:lpstr>
      <vt:lpstr>DA-100 Analyzing Data with Power BI</vt:lpstr>
      <vt:lpstr>Module 0: Introduction</vt:lpstr>
      <vt:lpstr>Lesson 1:  Introduction</vt:lpstr>
      <vt:lpstr>Welcome</vt:lpstr>
      <vt:lpstr>Hello! </vt:lpstr>
      <vt:lpstr>Hello! Student Introductions</vt:lpstr>
      <vt:lpstr>About this Course: Objectives</vt:lpstr>
      <vt:lpstr>About this Course: Course Outline</vt:lpstr>
      <vt:lpstr>Certification Areas (DA-100)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DA-100 Analyzing Data with Power BI</dc:title>
  <dc:creator/>
  <cp:lastModifiedBy/>
  <cp:revision>3</cp:revision>
  <dcterms:created xsi:type="dcterms:W3CDTF">2021-11-15T18:13:35Z</dcterms:created>
  <dcterms:modified xsi:type="dcterms:W3CDTF">2022-05-11T22:02:56Z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0x0101005EE082F089A2E142B7EEC142F0B77156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TemplateUrl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